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3" r:id="rId2"/>
    <p:sldId id="284" r:id="rId3"/>
    <p:sldId id="274" r:id="rId4"/>
    <p:sldId id="285" r:id="rId5"/>
    <p:sldId id="276" r:id="rId6"/>
    <p:sldId id="288" r:id="rId7"/>
    <p:sldId id="283" r:id="rId8"/>
    <p:sldId id="289" r:id="rId9"/>
    <p:sldId id="277" r:id="rId10"/>
    <p:sldId id="291" r:id="rId11"/>
    <p:sldId id="292" r:id="rId12"/>
    <p:sldId id="290" r:id="rId13"/>
    <p:sldId id="293" r:id="rId14"/>
    <p:sldId id="287" r:id="rId15"/>
    <p:sldId id="286" r:id="rId16"/>
    <p:sldId id="278" r:id="rId17"/>
    <p:sldId id="279" r:id="rId18"/>
    <p:sldId id="280" r:id="rId19"/>
    <p:sldId id="281" r:id="rId20"/>
    <p:sldId id="294" r:id="rId21"/>
    <p:sldId id="295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denisha Smith-Coleman" initials="TS" lastIdx="3" clrIdx="0">
    <p:extLst>
      <p:ext uri="{19B8F6BF-5375-455C-9EA6-DF929625EA0E}">
        <p15:presenceInfo xmlns:p15="http://schemas.microsoft.com/office/powerpoint/2012/main" userId="S-1-5-21-329068152-1229272821-682003330-89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1E2B"/>
    <a:srgbClr val="FF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68174" autoAdjust="0"/>
  </p:normalViewPr>
  <p:slideViewPr>
    <p:cSldViewPr snapToGrid="0">
      <p:cViewPr varScale="1">
        <p:scale>
          <a:sx n="98" d="100"/>
          <a:sy n="98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25T08:52:20.348" idx="3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22T08:09:30.339" idx="1">
    <p:pos x="10" y="10"/>
    <p:text>Lynn please insert: The paient will be asked a varity of questions. The questions will apply to childern and adults.</p:text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3EA72-E1B5-40CC-A93F-2E6052B10099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8D05D-C765-4BCC-86B0-DA432124BD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1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presenter will explain</a:t>
            </a:r>
            <a:r>
              <a:rPr lang="en-US" baseline="0" dirty="0" smtClean="0"/>
              <a:t> what the periodicity grid 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8D05D-C765-4BCC-86B0-DA432124BD1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0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presenter will explain the SHA questionnaire.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8D05D-C765-4BCC-86B0-DA432124BD1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700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presenter will explain adult questionnaire.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8D05D-C765-4BCC-86B0-DA432124BD1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444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presenter will explain</a:t>
            </a:r>
            <a:r>
              <a:rPr lang="en-US" baseline="0" dirty="0" smtClean="0"/>
              <a:t> the child questionnaire.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8D05D-C765-4BCC-86B0-DA432124BD1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09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section is completed  by clinical practitioner.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8D05D-C765-4BCC-86B0-DA432124BD1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51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note the</a:t>
            </a:r>
            <a:r>
              <a:rPr lang="en-US" baseline="0" dirty="0" smtClean="0"/>
              <a:t> attestation of staff training is an example form.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8D05D-C765-4BCC-86B0-DA432124BD1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6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52354" y="1122363"/>
            <a:ext cx="5205845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 smtClean="0"/>
              <a:t>&lt;TITLE&gt;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353" y="3602038"/>
            <a:ext cx="5205845" cy="1655762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&lt;Presenter&gt;</a:t>
            </a:r>
          </a:p>
          <a:p>
            <a:r>
              <a:rPr lang="en-US" dirty="0" smtClean="0"/>
              <a:t>&lt;Month DD, YYY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5" y="1325880"/>
            <a:ext cx="2462784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9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-2"/>
            <a:ext cx="9144000" cy="1646239"/>
            <a:chOff x="0" y="-2"/>
            <a:chExt cx="9144000" cy="1646239"/>
          </a:xfrm>
        </p:grpSpPr>
        <p:grpSp>
          <p:nvGrpSpPr>
            <p:cNvPr id="7" name="Group 2"/>
            <p:cNvGrpSpPr>
              <a:grpSpLocks/>
            </p:cNvGrpSpPr>
            <p:nvPr userDrawn="1"/>
          </p:nvGrpSpPr>
          <p:grpSpPr bwMode="auto">
            <a:xfrm>
              <a:off x="0" y="-2"/>
              <a:ext cx="9144000" cy="1646239"/>
              <a:chOff x="106404032" y="105384600"/>
              <a:chExt cx="7562335" cy="1510872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106404032" y="105384600"/>
                <a:ext cx="7562335" cy="1139780"/>
              </a:xfrm>
              <a:prstGeom prst="rect">
                <a:avLst/>
              </a:prstGeom>
              <a:solidFill>
                <a:srgbClr val="54BAE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" name="AutoShape 4"/>
              <p:cNvSpPr>
                <a:spLocks noChangeArrowheads="1"/>
              </p:cNvSpPr>
              <p:nvPr/>
            </p:nvSpPr>
            <p:spPr bwMode="auto">
              <a:xfrm rot="16200000" flipH="1">
                <a:off x="110277800" y="104439143"/>
                <a:ext cx="1510872" cy="3401786"/>
              </a:xfrm>
              <a:prstGeom prst="homePlate">
                <a:avLst>
                  <a:gd name="adj" fmla="val 25000"/>
                </a:avLst>
              </a:prstGeom>
              <a:solidFill>
                <a:srgbClr val="1EA4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eaVert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" name="Rectangle 10"/>
            <p:cNvSpPr/>
            <p:nvPr userDrawn="1"/>
          </p:nvSpPr>
          <p:spPr>
            <a:xfrm>
              <a:off x="0" y="0"/>
              <a:ext cx="1023505" cy="1261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84" y="23127"/>
              <a:ext cx="758536" cy="121102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0768" y="-2"/>
            <a:ext cx="4113272" cy="1289804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&lt;Slide Title&gt;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32484" y="1825625"/>
            <a:ext cx="882448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27276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Eureka   |   Fairfield   |   Redding   |   Santa Rosa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9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345" y="1389380"/>
            <a:ext cx="2462784" cy="393192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094018" y="1389380"/>
            <a:ext cx="4790209" cy="393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094017" y="1389380"/>
            <a:ext cx="3449783" cy="393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01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-2"/>
            <a:ext cx="9144000" cy="1646239"/>
            <a:chOff x="0" y="-2"/>
            <a:chExt cx="9144000" cy="1646239"/>
          </a:xfrm>
        </p:grpSpPr>
        <p:grpSp>
          <p:nvGrpSpPr>
            <p:cNvPr id="14" name="Group 2"/>
            <p:cNvGrpSpPr>
              <a:grpSpLocks/>
            </p:cNvGrpSpPr>
            <p:nvPr userDrawn="1"/>
          </p:nvGrpSpPr>
          <p:grpSpPr bwMode="auto">
            <a:xfrm>
              <a:off x="0" y="-2"/>
              <a:ext cx="9144000" cy="1646239"/>
              <a:chOff x="106404032" y="105384600"/>
              <a:chExt cx="7562335" cy="1510872"/>
            </a:xfrm>
          </p:grpSpPr>
          <p:sp>
            <p:nvSpPr>
              <p:cNvPr id="17" name="Rectangle 3"/>
              <p:cNvSpPr>
                <a:spLocks noChangeArrowheads="1"/>
              </p:cNvSpPr>
              <p:nvPr/>
            </p:nvSpPr>
            <p:spPr bwMode="auto">
              <a:xfrm>
                <a:off x="106404032" y="105384600"/>
                <a:ext cx="7562335" cy="1139780"/>
              </a:xfrm>
              <a:prstGeom prst="rect">
                <a:avLst/>
              </a:prstGeom>
              <a:solidFill>
                <a:srgbClr val="54BAE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AutoShape 4"/>
              <p:cNvSpPr>
                <a:spLocks noChangeArrowheads="1"/>
              </p:cNvSpPr>
              <p:nvPr/>
            </p:nvSpPr>
            <p:spPr bwMode="auto">
              <a:xfrm rot="16200000" flipH="1">
                <a:off x="110277800" y="104439143"/>
                <a:ext cx="1510872" cy="3401786"/>
              </a:xfrm>
              <a:prstGeom prst="homePlate">
                <a:avLst>
                  <a:gd name="adj" fmla="val 25000"/>
                </a:avLst>
              </a:prstGeom>
              <a:solidFill>
                <a:srgbClr val="1EA4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eaVert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" name="Rectangle 14"/>
            <p:cNvSpPr/>
            <p:nvPr userDrawn="1"/>
          </p:nvSpPr>
          <p:spPr>
            <a:xfrm>
              <a:off x="0" y="0"/>
              <a:ext cx="1023505" cy="1261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84" y="23127"/>
              <a:ext cx="758536" cy="1211029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 userDrawn="1"/>
        </p:nvSpPr>
        <p:spPr>
          <a:xfrm>
            <a:off x="-27276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Eureka   |   Fairfield   |   Redding   |   Santa Rosa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3540768" y="297783"/>
            <a:ext cx="411327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 userDrawn="1"/>
        </p:nvSpPr>
        <p:spPr>
          <a:xfrm>
            <a:off x="5170776" y="2477897"/>
            <a:ext cx="3973224" cy="2886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</a:p>
          <a:p>
            <a:pPr algn="l"/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our members, and the communities we serve, be healthy.</a:t>
            </a:r>
          </a:p>
          <a:p>
            <a:pPr algn="l"/>
            <a:endParaRPr lang="en-US" sz="20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Vision:</a:t>
            </a:r>
          </a:p>
          <a:p>
            <a:pPr algn="l"/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the most highly regarded managed care plan in California.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01" y="1766701"/>
            <a:ext cx="4849368" cy="42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2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5" y="1539682"/>
            <a:ext cx="7331826" cy="494808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0" y="-2"/>
            <a:ext cx="9144000" cy="1646239"/>
            <a:chOff x="0" y="-2"/>
            <a:chExt cx="9144000" cy="1646239"/>
          </a:xfrm>
        </p:grpSpPr>
        <p:grpSp>
          <p:nvGrpSpPr>
            <p:cNvPr id="8" name="Group 2"/>
            <p:cNvGrpSpPr>
              <a:grpSpLocks/>
            </p:cNvGrpSpPr>
            <p:nvPr userDrawn="1"/>
          </p:nvGrpSpPr>
          <p:grpSpPr bwMode="auto">
            <a:xfrm>
              <a:off x="0" y="-2"/>
              <a:ext cx="9144000" cy="1646239"/>
              <a:chOff x="106404032" y="105384600"/>
              <a:chExt cx="7562335" cy="1510872"/>
            </a:xfrm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106404032" y="105384600"/>
                <a:ext cx="7562335" cy="1139780"/>
              </a:xfrm>
              <a:prstGeom prst="rect">
                <a:avLst/>
              </a:prstGeom>
              <a:solidFill>
                <a:srgbClr val="54BAE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AutoShape 4"/>
              <p:cNvSpPr>
                <a:spLocks noChangeArrowheads="1"/>
              </p:cNvSpPr>
              <p:nvPr/>
            </p:nvSpPr>
            <p:spPr bwMode="auto">
              <a:xfrm rot="16200000" flipH="1">
                <a:off x="110277800" y="104439143"/>
                <a:ext cx="1510872" cy="3401786"/>
              </a:xfrm>
              <a:prstGeom prst="homePlate">
                <a:avLst>
                  <a:gd name="adj" fmla="val 25000"/>
                </a:avLst>
              </a:prstGeom>
              <a:solidFill>
                <a:srgbClr val="1EA4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eaVert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" name="Rectangle 8"/>
            <p:cNvSpPr/>
            <p:nvPr userDrawn="1"/>
          </p:nvSpPr>
          <p:spPr>
            <a:xfrm>
              <a:off x="0" y="0"/>
              <a:ext cx="1023505" cy="1261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84" y="23127"/>
              <a:ext cx="758536" cy="121102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3540768" y="297783"/>
            <a:ext cx="411327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History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7276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Eureka   |   Fairfield   |   Redding   |   Santa Rosa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85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rganiz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2347" y="1833957"/>
            <a:ext cx="86793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PHC is a County Organized Health Systems (COHS) Plan</a:t>
            </a: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Non-Profit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Public Plan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Low administrative Rate (less than 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percent) allows for PHC to have a higher provider reimbursement rate and support community initiatives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Control and Autonomy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local governance that is sensitive and responsive to the area’s healthcare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Involvement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Advisory boards that participate in collective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decision making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regarding the direction of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plan. 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-2"/>
            <a:ext cx="9144000" cy="1646239"/>
            <a:chOff x="0" y="-2"/>
            <a:chExt cx="9144000" cy="1646239"/>
          </a:xfrm>
        </p:grpSpPr>
        <p:grpSp>
          <p:nvGrpSpPr>
            <p:cNvPr id="7" name="Group 2"/>
            <p:cNvGrpSpPr>
              <a:grpSpLocks/>
            </p:cNvGrpSpPr>
            <p:nvPr userDrawn="1"/>
          </p:nvGrpSpPr>
          <p:grpSpPr bwMode="auto">
            <a:xfrm>
              <a:off x="0" y="-2"/>
              <a:ext cx="9144000" cy="1646239"/>
              <a:chOff x="106404032" y="105384600"/>
              <a:chExt cx="7562335" cy="1510872"/>
            </a:xfrm>
          </p:grpSpPr>
          <p:sp>
            <p:nvSpPr>
              <p:cNvPr id="10" name="Rectangle 3"/>
              <p:cNvSpPr>
                <a:spLocks noChangeArrowheads="1"/>
              </p:cNvSpPr>
              <p:nvPr/>
            </p:nvSpPr>
            <p:spPr bwMode="auto">
              <a:xfrm>
                <a:off x="106404032" y="105384600"/>
                <a:ext cx="7562335" cy="1139780"/>
              </a:xfrm>
              <a:prstGeom prst="rect">
                <a:avLst/>
              </a:prstGeom>
              <a:solidFill>
                <a:srgbClr val="54BAE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AutoShape 4"/>
              <p:cNvSpPr>
                <a:spLocks noChangeArrowheads="1"/>
              </p:cNvSpPr>
              <p:nvPr/>
            </p:nvSpPr>
            <p:spPr bwMode="auto">
              <a:xfrm rot="16200000" flipH="1">
                <a:off x="110277800" y="104439143"/>
                <a:ext cx="1510872" cy="3401786"/>
              </a:xfrm>
              <a:prstGeom prst="homePlate">
                <a:avLst>
                  <a:gd name="adj" fmla="val 25000"/>
                </a:avLst>
              </a:prstGeom>
              <a:solidFill>
                <a:srgbClr val="1EA4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eaVert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Rectangle 7"/>
            <p:cNvSpPr/>
            <p:nvPr userDrawn="1"/>
          </p:nvSpPr>
          <p:spPr>
            <a:xfrm>
              <a:off x="0" y="0"/>
              <a:ext cx="1023505" cy="1261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84" y="23127"/>
              <a:ext cx="758536" cy="121102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3540768" y="20784"/>
            <a:ext cx="411327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US" sz="36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Are Organized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7276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Eureka   |   Fairfield   |   Redding   |   Santa Rosa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05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ed V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1313" y="1669364"/>
            <a:ext cx="82083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Provider Benefits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Reimbursement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Efficient claims payment process </a:t>
            </a:r>
          </a:p>
          <a:p>
            <a:pPr marL="1143000" lvl="2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(about 30 days)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Customer Service – Satisfied Providers</a:t>
            </a:r>
          </a:p>
          <a:p>
            <a:pPr lvl="1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Member Benefits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Better Health Outcomes of Individuals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Meetings with Member Participation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Customer Service - Satisfied Members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More</a:t>
            </a:r>
          </a:p>
          <a:p>
            <a:pPr lvl="1">
              <a:buFont typeface="Wingdings" panose="05000000000000000000" pitchFamily="2" charset="2"/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State and Community Benefits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Saves California 10% compared to traditional Medi-Cal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access and quality of care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responsiveness and collaboration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Assist safety net providers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Care back into the county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-2"/>
            <a:ext cx="9144000" cy="1646239"/>
            <a:chOff x="0" y="-2"/>
            <a:chExt cx="9144000" cy="1646239"/>
          </a:xfrm>
        </p:grpSpPr>
        <p:grpSp>
          <p:nvGrpSpPr>
            <p:cNvPr id="10" name="Group 2"/>
            <p:cNvGrpSpPr>
              <a:grpSpLocks/>
            </p:cNvGrpSpPr>
            <p:nvPr userDrawn="1"/>
          </p:nvGrpSpPr>
          <p:grpSpPr bwMode="auto">
            <a:xfrm>
              <a:off x="0" y="-2"/>
              <a:ext cx="9144000" cy="1646239"/>
              <a:chOff x="106404032" y="105384600"/>
              <a:chExt cx="7562335" cy="1510872"/>
            </a:xfrm>
          </p:grpSpPr>
          <p:sp>
            <p:nvSpPr>
              <p:cNvPr id="13" name="Rectangle 3"/>
              <p:cNvSpPr>
                <a:spLocks noChangeArrowheads="1"/>
              </p:cNvSpPr>
              <p:nvPr/>
            </p:nvSpPr>
            <p:spPr bwMode="auto">
              <a:xfrm>
                <a:off x="106404032" y="105384600"/>
                <a:ext cx="7562335" cy="1139780"/>
              </a:xfrm>
              <a:prstGeom prst="rect">
                <a:avLst/>
              </a:prstGeom>
              <a:solidFill>
                <a:srgbClr val="54BAE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AutoShape 4"/>
              <p:cNvSpPr>
                <a:spLocks noChangeArrowheads="1"/>
              </p:cNvSpPr>
              <p:nvPr/>
            </p:nvSpPr>
            <p:spPr bwMode="auto">
              <a:xfrm rot="16200000" flipH="1">
                <a:off x="110277800" y="104439143"/>
                <a:ext cx="1510872" cy="3401786"/>
              </a:xfrm>
              <a:prstGeom prst="homePlate">
                <a:avLst>
                  <a:gd name="adj" fmla="val 25000"/>
                </a:avLst>
              </a:prstGeom>
              <a:solidFill>
                <a:srgbClr val="1EA4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eaVert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" name="Rectangle 10"/>
            <p:cNvSpPr/>
            <p:nvPr userDrawn="1"/>
          </p:nvSpPr>
          <p:spPr>
            <a:xfrm>
              <a:off x="0" y="0"/>
              <a:ext cx="1023505" cy="1261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84" y="23127"/>
              <a:ext cx="758536" cy="1211029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 userDrawn="1"/>
        </p:nvSpPr>
        <p:spPr>
          <a:xfrm>
            <a:off x="3540768" y="297783"/>
            <a:ext cx="411327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Added Value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7276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Eureka   |   Fairfield   |   Redding   |   Santa Rosa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2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2006C-B8D7-4AF5-B1C2-48BDDF912A41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AA028-F12B-4340-BDC2-AD3F15232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7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prodsp2016phcwebsite/Providers/HealthServices/Pages/Health%20Education/Providers-Health-Info.asp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2354" y="997527"/>
            <a:ext cx="5291282" cy="2992582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</a:pPr>
            <a:r>
              <a:rPr lang="en-US" sz="24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Staying Healthy Assessment Training (SHA)</a:t>
            </a:r>
            <a:br>
              <a:rPr lang="en-US" sz="24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 Relations</a:t>
            </a:r>
            <a:br>
              <a:rPr lang="en-US" sz="24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2016</a:t>
            </a:r>
            <a:br>
              <a:rPr lang="en-US" sz="24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1964" y="4193309"/>
            <a:ext cx="5320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 for non-clinical staff and providers on   how to complete the Staying Healthy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 Questionnaire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Adult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709" y="1898461"/>
            <a:ext cx="8824912" cy="3068873"/>
          </a:xfrm>
          <a:prstGeom prst="rect">
            <a:avLst/>
          </a:prstGeom>
          <a:noFill/>
          <a:ln w="28575" cmpd="dbl">
            <a:solidFill>
              <a:srgbClr val="661E2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07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 Questionnaire</a:t>
            </a:r>
            <a:br>
              <a:rPr lang="en-US" sz="2400" dirty="0" smtClean="0"/>
            </a:br>
            <a:r>
              <a:rPr lang="en-US" sz="2400" dirty="0" smtClean="0"/>
              <a:t>Child</a:t>
            </a:r>
            <a:endParaRPr lang="en-US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243" y="2015081"/>
            <a:ext cx="8802169" cy="3367043"/>
          </a:xfrm>
          <a:prstGeom prst="rect">
            <a:avLst/>
          </a:prstGeom>
          <a:noFill/>
          <a:ln w="28575">
            <a:solidFill>
              <a:srgbClr val="661E2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75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 Questionnaire</a:t>
            </a:r>
            <a:br>
              <a:rPr lang="en-US" sz="2400" dirty="0" smtClean="0"/>
            </a:br>
            <a:r>
              <a:rPr lang="en-US" sz="2400" dirty="0" smtClean="0"/>
              <a:t>Adult</a:t>
            </a:r>
            <a:endParaRPr lang="en-US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64" y="1893455"/>
            <a:ext cx="8081594" cy="3417628"/>
          </a:xfrm>
          <a:prstGeom prst="rect">
            <a:avLst/>
          </a:prstGeom>
          <a:noFill/>
          <a:ln w="28575">
            <a:solidFill>
              <a:srgbClr val="661E2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03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 Questionnaire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017" y="1783127"/>
            <a:ext cx="8446775" cy="429129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661E2B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92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0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2354" y="1122362"/>
            <a:ext cx="5205845" cy="418115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Providers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(MD, PA, FMNP, DO)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3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Primary Care Providers</a:t>
            </a:r>
            <a:br>
              <a:rPr lang="en-US" sz="2400" dirty="0" smtClean="0"/>
            </a:br>
            <a:r>
              <a:rPr lang="en-US" sz="2400" dirty="0" smtClean="0"/>
              <a:t>(PCP)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8895" y="1828800"/>
            <a:ext cx="3598956" cy="4196348"/>
          </a:xfrm>
        </p:spPr>
        <p:txBody>
          <a:bodyPr>
            <a:noAutofit/>
          </a:bodyPr>
          <a:lstStyle/>
          <a:p>
            <a:pPr marL="0" indent="0"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The PCP are responsible for reviewing each member’s SHA in combination with the following relevant information: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Medical history, conditions, problems, medical/testing results, and member concerns.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history, including member’s demographic data, personal circumstances, family composition, and social support.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5" y="1828800"/>
            <a:ext cx="4594188" cy="419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Physician’s Role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18" y="1708728"/>
            <a:ext cx="8824480" cy="4701308"/>
          </a:xfrm>
        </p:spPr>
        <p:txBody>
          <a:bodyPr>
            <a:normAutofit lnSpcReduction="10000"/>
          </a:bodyPr>
          <a:lstStyle/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eview the completed SHA with the member and start a discussion with the member regarding behavioral risks the member identified in the assessment. 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rioritize each member’s health education needs and start discussion and counseling regarding high-risk behaviors.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the member’s behavioral risks and willingness to make lifestyle changes, the PCP should: </a:t>
            </a:r>
          </a:p>
          <a:p>
            <a:pPr lvl="1"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rovide tailored health education counseling, intervention, referral, and follow-up.</a:t>
            </a:r>
          </a:p>
          <a:p>
            <a:pPr lvl="1"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eview the SHA with the member during the years between re-administration of a new SHA assessment. </a:t>
            </a:r>
          </a:p>
          <a:p>
            <a:pPr lvl="1"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ign the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SHA Annual Review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section of the questionnaire to document an annual review was completed and discussed with the member. 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Providers can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 an alternative IHEBA with prior approval of 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Medi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Managed Care Division (MMCD). 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0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Provider Training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4928" y="1825625"/>
            <a:ext cx="5702035" cy="470101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PHC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must provide resources and training to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providers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subcontractors to ensure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culturally appropriate patient health education services.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SHA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equirements</a:t>
            </a:r>
          </a:p>
          <a:p>
            <a:pPr lvl="1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Instructions on how to use the SHA or DHCS approved alternative assessment</a:t>
            </a:r>
          </a:p>
          <a:p>
            <a:pPr lvl="1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Documentation requirements</a:t>
            </a:r>
          </a:p>
          <a:p>
            <a:pPr lvl="1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Timelines for administration, review, and re-administration</a:t>
            </a:r>
          </a:p>
          <a:p>
            <a:pPr lvl="1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information and resources for providing culturally and linguistically appropriate patient health education services/interventions</a:t>
            </a:r>
          </a:p>
          <a:p>
            <a:pPr marL="457200" lvl="1" indent="0"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 smtClean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1" y="1949647"/>
            <a:ext cx="2449271" cy="2077652"/>
          </a:xfrm>
          <a:prstGeom prst="rect">
            <a:avLst/>
          </a:prstGeom>
          <a:ln>
            <a:solidFill>
              <a:srgbClr val="661E2B"/>
            </a:solidFill>
          </a:ln>
        </p:spPr>
      </p:pic>
    </p:spTree>
    <p:extLst>
      <p:ext uri="{BB962C8B-B14F-4D97-AF65-F5344CB8AC3E}">
        <p14:creationId xmlns:p14="http://schemas.microsoft.com/office/powerpoint/2010/main" val="75048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</a:t>
            </a:r>
            <a:br>
              <a:rPr lang="en-US" sz="2400" dirty="0" smtClean="0"/>
            </a:br>
            <a:r>
              <a:rPr lang="en-US" sz="2400" dirty="0" smtClean="0"/>
              <a:t>Attestation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484" y="1692067"/>
            <a:ext cx="8824480" cy="44848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 smtClean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6" t="8321" r="8023" b="3967"/>
          <a:stretch/>
        </p:blipFill>
        <p:spPr>
          <a:xfrm>
            <a:off x="2931057" y="1692067"/>
            <a:ext cx="3720649" cy="4472004"/>
          </a:xfrm>
          <a:prstGeom prst="rect">
            <a:avLst/>
          </a:prstGeom>
          <a:ln w="28575">
            <a:solidFill>
              <a:srgbClr val="661E2B"/>
            </a:solidFill>
          </a:ln>
        </p:spPr>
      </p:pic>
    </p:spTree>
    <p:extLst>
      <p:ext uri="{BB962C8B-B14F-4D97-AF65-F5344CB8AC3E}">
        <p14:creationId xmlns:p14="http://schemas.microsoft.com/office/powerpoint/2010/main" val="22505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1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 Resources on the </a:t>
            </a:r>
            <a:br>
              <a:rPr lang="en-US" sz="2400" dirty="0" smtClean="0"/>
            </a:br>
            <a:r>
              <a:rPr lang="en-US" sz="2400" dirty="0" smtClean="0"/>
              <a:t>PHC Website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436" y="1918045"/>
            <a:ext cx="3519055" cy="2515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SHA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questionnaires and resources are available on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website at:</a:t>
            </a:r>
          </a:p>
          <a:p>
            <a:pPr marL="0" indent="0">
              <a:buNone/>
            </a:pP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www.partnershiphp.org/Providers/HealthServices/Pages/Health%20Education/Providers-Health-Info.aspx</a:t>
            </a:r>
            <a:endParaRPr lang="en-US" sz="1400" dirty="0" smtClean="0"/>
          </a:p>
          <a:p>
            <a:pPr marL="0" indent="0" algn="ctr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568" y="1819677"/>
            <a:ext cx="5171084" cy="408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1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7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768" y="-9238"/>
            <a:ext cx="4113272" cy="12898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Staying Healthy Assessment</a:t>
            </a:r>
            <a:br>
              <a:rPr lang="en-US" sz="2400" dirty="0" smtClean="0"/>
            </a:br>
            <a:r>
              <a:rPr lang="en-US" sz="2400" dirty="0" smtClean="0"/>
              <a:t>(SHA)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848" y="1902690"/>
            <a:ext cx="8824480" cy="4341092"/>
          </a:xfrm>
        </p:spPr>
        <p:txBody>
          <a:bodyPr anchor="t">
            <a:normAutofit lnSpcReduction="10000"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Staying Health Assessment (SHA) is an (IHEBA) approved by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Department of Health Care Services (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DHCS).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 is designed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help determine and meet any specific behavioral health education needs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that patients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might require.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 consists of seven age-specific pediatric questionnaires and two adult questionnaires. Our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hreshold language English, Spanish, and Russian are available on PHC website. Information on other languages are available.  </a:t>
            </a: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 Health Plan of California (PHC) wants our providers to meet state regulations to ensure Medi-Cal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members’ healthcare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needs are met.</a:t>
            </a: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SHA through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set 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questionnaires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can help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providers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identify high-risk behavior, set priorities for behavior change, and refer patients for appropriate services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State may audit your office to ensure the SHA is being used.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2354" y="2187723"/>
            <a:ext cx="5723866" cy="2033899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Front and Back Office Staff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8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Goals for Front and Back Office Staff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009938" y="1993900"/>
            <a:ext cx="5018516" cy="3098800"/>
          </a:xfrm>
        </p:spPr>
        <p:txBody>
          <a:bodyPr anchor="ctr">
            <a:normAutofit/>
          </a:bodyPr>
          <a:lstStyle/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Identifying and tracking high-risk behaviors of insured members.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Prioritizing each member’s need for health education to lifestyle, behavior, environment, and cultural and linguistic needs.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Providing tailored health education, intervention options, referral and follow-up.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4"/>
          <a:stretch/>
        </p:blipFill>
        <p:spPr>
          <a:xfrm>
            <a:off x="226503" y="1599736"/>
            <a:ext cx="3783435" cy="4493416"/>
          </a:xfrm>
          <a:prstGeom prst="rect">
            <a:avLst/>
          </a:prstGeom>
          <a:ln w="28575">
            <a:solidFill>
              <a:srgbClr val="661E2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535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 Completion By Member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626" y="1728132"/>
            <a:ext cx="7937475" cy="444616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Explain the purpose and how the SHA will be used by primary care providers (PCP).</a:t>
            </a:r>
          </a:p>
          <a:p>
            <a:pPr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SHA forms are available in multiple languages.</a:t>
            </a:r>
          </a:p>
          <a:p>
            <a:pPr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nterpretation services if needed.</a:t>
            </a:r>
          </a:p>
          <a:p>
            <a:pPr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Assure confidentiality of SHA responses, and that the patient has the right to skip any question.</a:t>
            </a:r>
          </a:p>
          <a:p>
            <a:pPr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arent or caregiver must complete the form for children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12 years.</a:t>
            </a:r>
          </a:p>
          <a:p>
            <a:pPr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Self completion preferred method for accurate response to sensitive questions.</a:t>
            </a:r>
          </a:p>
          <a:p>
            <a:pPr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If a member refuses to complete the SHA, it must be documented on an age-appropriate SHA questionnaire.</a:t>
            </a:r>
          </a:p>
          <a:p>
            <a:pPr>
              <a:lnSpc>
                <a:spcPct val="12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PCP or other clinic staff may ask questions and record responses.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2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Patient Initial Visit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1961" y="1684306"/>
            <a:ext cx="3348807" cy="4599048"/>
          </a:xfrm>
        </p:spPr>
        <p:txBody>
          <a:bodyPr>
            <a:normAutofit/>
          </a:bodyPr>
          <a:lstStyle/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Front office staff includes the SHA as part of the initial packet prior to a visit with clinical practitioner. </a:t>
            </a:r>
            <a:r>
              <a:rPr lang="en-US" sz="1700" strike="sngStrik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Length of scheduled appointment to initiate the SHA may be case specific. Appointment schedule arranged in accordance with appointment time.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68" y="1819562"/>
            <a:ext cx="4894118" cy="3262745"/>
          </a:xfrm>
          <a:prstGeom prst="rect">
            <a:avLst/>
          </a:prstGeom>
          <a:ln w="28575">
            <a:solidFill>
              <a:srgbClr val="661E2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05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IHA Visit &amp; SHA Age Groups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81188" y="1676400"/>
            <a:ext cx="3554453" cy="4864100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IHA visit is required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within120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days of enrollment. The SHA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is completed during member’s initial encounter. Starting at age 3 years, review every 12 months. Highly recommend for seniors due to risk factors. 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0-17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ears - Within 120 days of enrollment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7-12 Years -  1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Scheduled Exam (after entering new age group)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Adults and Seniors - Administer every 3 to 5 years. PCP reviewed, and initialed.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5" y="1820412"/>
            <a:ext cx="5081402" cy="407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 Periodicity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3" y="1742375"/>
            <a:ext cx="9027447" cy="417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2v 4 [Read-Only]" id="{BB11D32F-4303-46DD-921F-44253E24ED95}" vid="{34583C43-5137-4E12-B0DF-C2EA3F859F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HC Website Document" ma:contentTypeID="0x0101009F688BB1DE11FB43AE1F38D4E956EA100079286C94D4DA2A4EB3035E7DA5B93892" ma:contentTypeVersion="16" ma:contentTypeDescription="" ma:contentTypeScope="" ma:versionID="d21592bed6843914a3cfa6389ea53963">
  <xsd:schema xmlns:xsd="http://www.w3.org/2001/XMLSchema" xmlns:xs="http://www.w3.org/2001/XMLSchema" xmlns:p="http://schemas.microsoft.com/office/2006/metadata/properties" xmlns:ns2="225adf73-79c5-472d-8bcd-f54446908a27" xmlns:ns3="d88e6c7a-1605-4aa4-a29a-3e0df841a036" targetNamespace="http://schemas.microsoft.com/office/2006/metadata/properties" ma:root="true" ma:fieldsID="05e328481635885524f48bd955da5590" ns2:_="" ns3:_="">
    <xsd:import namespace="225adf73-79c5-472d-8bcd-f54446908a27"/>
    <xsd:import namespace="d88e6c7a-1605-4aa4-a29a-3e0df841a036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3:k82974dfaeb74e2aa3eb80497f82e363" minOccurs="0"/>
                <xsd:element ref="ns3:TaxCatchAll" minOccurs="0"/>
                <xsd:element ref="ns3:TaxCatchAllLabel" minOccurs="0"/>
                <xsd:element ref="ns2:o6969eb00a6c46fcb712200715050981" minOccurs="0"/>
                <xsd:element ref="ns2:n616850c7cfd4d7fb3be5ad8c3e516b8" minOccurs="0"/>
                <xsd:element ref="ns2:k2a84c5d5caa4acab23911e17c601f32" minOccurs="0"/>
                <xsd:element ref="ns2:a8d7d58bfa334fbb943d4590ad45c854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adf73-79c5-472d-8bcd-f54446908a27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8" nillable="true" ma:displayName="Document Description" ma:internalName="Document_x0020_Description">
      <xsd:simpleType>
        <xsd:restriction base="dms:Note">
          <xsd:maxLength value="255"/>
        </xsd:restriction>
      </xsd:simpleType>
    </xsd:element>
    <xsd:element name="o6969eb00a6c46fcb712200715050981" ma:index="13" nillable="true" ma:taxonomy="true" ma:internalName="o6969eb00a6c46fcb712200715050981" ma:taxonomyFieldName="Content_x0020_Language" ma:displayName="Content Language" ma:default="73;#English|8bdb4c98-cf76-453e-a330-e11679ea4fb9" ma:fieldId="{86969eb0-0a6c-46fc-b712-200715050981}" ma:sspId="5a7ce76b-f91d-4c51-82cd-80ebbbabd726" ma:termSetId="62842341-e2a0-428b-b522-0c1a0502cfb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616850c7cfd4d7fb3be5ad8c3e516b8" ma:index="15" ma:taxonomy="true" ma:internalName="n616850c7cfd4d7fb3be5ad8c3e516b8" ma:taxonomyFieldName="Website_x0020_Section" ma:displayName="Website Section" ma:default="" ma:fieldId="{7616850c-7cfd-4d7f-b3be-5ad8c3e516b8}" ma:taxonomyMulti="true" ma:sspId="5a7ce76b-f91d-4c51-82cd-80ebbbabd726" ma:termSetId="b433a66f-2b8f-4dbe-bb48-87e6be1336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2a84c5d5caa4acab23911e17c601f32" ma:index="17" ma:taxonomy="true" ma:internalName="k2a84c5d5caa4acab23911e17c601f32" ma:taxonomyFieldName="Document_x0020_Type" ma:displayName="Document Type" ma:default="" ma:fieldId="{42a84c5d-5caa-4aca-b239-11e17c601f32}" ma:sspId="5a7ce76b-f91d-4c51-82cd-80ebbbabd726" ma:termSetId="f9c2a425-bf8f-49f7-920d-5599deed8f2d" ma:anchorId="13056f86-e4b1-4691-a94e-a9f9b842e33f" ma:open="false" ma:isKeyword="false">
      <xsd:complexType>
        <xsd:sequence>
          <xsd:element ref="pc:Terms" minOccurs="0" maxOccurs="1"/>
        </xsd:sequence>
      </xsd:complexType>
    </xsd:element>
    <xsd:element name="a8d7d58bfa334fbb943d4590ad45c854" ma:index="19" ma:taxonomy="true" ma:internalName="a8d7d58bfa334fbb943d4590ad45c854" ma:taxonomyFieldName="Sub_x0020_Section" ma:displayName="Sub Section" ma:default="" ma:fieldId="{a8d7d58b-fa33-4fbb-943d-4590ad45c854}" ma:sspId="5a7ce76b-f91d-4c51-82cd-80ebbbabd726" ma:termSetId="ef83f3b1-28c7-4992-916b-8b04b2b69fab" ma:anchorId="f6b9a7e0-3feb-41be-b061-9a519fc758b7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e6c7a-1605-4aa4-a29a-3e0df841a036" elementFormDefault="qualified">
    <xsd:import namespace="http://schemas.microsoft.com/office/2006/documentManagement/types"/>
    <xsd:import namespace="http://schemas.microsoft.com/office/infopath/2007/PartnerControls"/>
    <xsd:element name="k82974dfaeb74e2aa3eb80497f82e363" ma:index="9" ma:taxonomy="true" ma:internalName="k82974dfaeb74e2aa3eb80497f82e363" ma:taxonomyFieldName="Product_x0020_Line" ma:displayName="Product Lines" ma:fieldId="{482974df-aeb7-4e2a-a3eb-80497f82e363}" ma:taxonomyMulti="true" ma:sspId="5a7ce76b-f91d-4c51-82cd-80ebbbabd726" ma:termSetId="c3f8a31b-b352-4bab-9b3b-596e8932a72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07dc7102-d6ba-4901-a2b4-0fc5d0f50636}" ma:internalName="TaxCatchAll" ma:showField="CatchAllData" ma:web="18e65850-3d5f-442c-877f-add0bdbb83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07dc7102-d6ba-4901-a2b4-0fc5d0f50636}" ma:internalName="TaxCatchAllLabel" ma:readOnly="true" ma:showField="CatchAllDataLabel" ma:web="18e65850-3d5f-442c-877f-add0bdbb83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5a7ce76b-f91d-4c51-82cd-80ebbbabd726" ContentTypeId="0x01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8d7d58bfa334fbb943d4590ad45c854 xmlns="225adf73-79c5-472d-8bcd-f54446908a27">
      <Terms xmlns="http://schemas.microsoft.com/office/infopath/2007/PartnerControls">
        <TermInfo xmlns="http://schemas.microsoft.com/office/infopath/2007/PartnerControls">
          <TermName xmlns="http://schemas.microsoft.com/office/infopath/2007/PartnerControls">Health Education</TermName>
          <TermId xmlns="http://schemas.microsoft.com/office/infopath/2007/PartnerControls">785279ed-8747-414c-bb47-5b62ec8d028d</TermId>
        </TermInfo>
      </Terms>
    </a8d7d58bfa334fbb943d4590ad45c854>
    <k82974dfaeb74e2aa3eb80497f82e363 xmlns="d88e6c7a-1605-4aa4-a29a-3e0df841a036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Medi-Cal</TermName>
          <TermId xmlns="http://schemas.microsoft.com/office/infopath/2007/PartnerControls">daee2327-0f83-4e70-90ca-f2c6fe21bd30</TermId>
        </TermInfo>
      </Terms>
    </k82974dfaeb74e2aa3eb80497f82e363>
    <TaxCatchAll xmlns="d88e6c7a-1605-4aa4-a29a-3e0df841a036">
      <Value>206</Value>
      <Value>75</Value>
      <Value>73</Value>
      <Value>106</Value>
      <Value>182</Value>
    </TaxCatchAll>
    <n616850c7cfd4d7fb3be5ad8c3e516b8 xmlns="225adf73-79c5-472d-8bcd-f54446908a27">
      <Terms xmlns="http://schemas.microsoft.com/office/infopath/2007/PartnerControls">
        <TermInfo xmlns="http://schemas.microsoft.com/office/infopath/2007/PartnerControls">
          <TermName xmlns="http://schemas.microsoft.com/office/infopath/2007/PartnerControls">Health Services</TermName>
          <TermId xmlns="http://schemas.microsoft.com/office/infopath/2007/PartnerControls">a7074310-07ae-440b-be17-719bb60c14cc</TermId>
        </TermInfo>
      </Terms>
    </n616850c7cfd4d7fb3be5ad8c3e516b8>
    <Document_x0020_Description xmlns="225adf73-79c5-472d-8bcd-f54446908a27">PowerPoint Presentation for clinical staff and providers that gives guidelines for completing the SHA </Document_x0020_Description>
    <k2a84c5d5caa4acab23911e17c601f32 xmlns="225adf73-79c5-472d-8bcd-f54446908a27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 Material</TermName>
          <TermId xmlns="http://schemas.microsoft.com/office/infopath/2007/PartnerControls">855829f3-19ed-4557-8058-8f8c8daec1c3</TermId>
        </TermInfo>
      </Terms>
    </k2a84c5d5caa4acab23911e17c601f32>
    <o6969eb00a6c46fcb712200715050981 xmlns="225adf73-79c5-472d-8bcd-f54446908a27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8bdb4c98-cf76-453e-a330-e11679ea4fb9</TermId>
        </TermInfo>
      </Terms>
    </o6969eb00a6c46fcb712200715050981>
  </documentManagement>
</p:properties>
</file>

<file path=customXml/itemProps1.xml><?xml version="1.0" encoding="utf-8"?>
<ds:datastoreItem xmlns:ds="http://schemas.openxmlformats.org/officeDocument/2006/customXml" ds:itemID="{E15594E5-026F-46F7-A384-CB8AE17D0634}"/>
</file>

<file path=customXml/itemProps2.xml><?xml version="1.0" encoding="utf-8"?>
<ds:datastoreItem xmlns:ds="http://schemas.openxmlformats.org/officeDocument/2006/customXml" ds:itemID="{AF5C18F0-1FD9-4CB1-896E-52E7FE5C5333}"/>
</file>

<file path=customXml/itemProps3.xml><?xml version="1.0" encoding="utf-8"?>
<ds:datastoreItem xmlns:ds="http://schemas.openxmlformats.org/officeDocument/2006/customXml" ds:itemID="{1392227E-02D9-4BC5-A258-08CA2024460D}"/>
</file>

<file path=customXml/itemProps4.xml><?xml version="1.0" encoding="utf-8"?>
<ds:datastoreItem xmlns:ds="http://schemas.openxmlformats.org/officeDocument/2006/customXml" ds:itemID="{00043E88-B5A6-4781-AF97-C12C3A76B0AA}"/>
</file>

<file path=docProps/app.xml><?xml version="1.0" encoding="utf-8"?>
<Properties xmlns="http://schemas.openxmlformats.org/officeDocument/2006/extended-properties" xmlns:vt="http://schemas.openxmlformats.org/officeDocument/2006/docPropsVTypes">
  <Template>ABA  BHT ProviderSheet</Template>
  <TotalTime>5450</TotalTime>
  <Words>782</Words>
  <Application>Microsoft Office PowerPoint</Application>
  <PresentationFormat>On-screen Show (4:3)</PresentationFormat>
  <Paragraphs>75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  Staying Healthy Assessment Training (SHA)   Provider Relations   June 2016   </vt:lpstr>
      <vt:lpstr>PowerPoint Presentation</vt:lpstr>
      <vt:lpstr>Staying Healthy Assessment (SHA) </vt:lpstr>
      <vt:lpstr>Front and Back Office Staff</vt:lpstr>
      <vt:lpstr>Goals for Front and Back Office Staff</vt:lpstr>
      <vt:lpstr>SHA Completion By Member</vt:lpstr>
      <vt:lpstr>Patient Initial Visit</vt:lpstr>
      <vt:lpstr>IHA Visit &amp; SHA Age Groups</vt:lpstr>
      <vt:lpstr>SHA Periodicity</vt:lpstr>
      <vt:lpstr>SHA Questionnaire Adult</vt:lpstr>
      <vt:lpstr>SHA Questionnaire Child</vt:lpstr>
      <vt:lpstr>SHA Questionnaire Adult</vt:lpstr>
      <vt:lpstr>SHA Questionnaire </vt:lpstr>
      <vt:lpstr>PowerPoint Presentation</vt:lpstr>
      <vt:lpstr>Clinical Providers (MD, PA, FMNP, DO)</vt:lpstr>
      <vt:lpstr>Primary Care Providers (PCP)</vt:lpstr>
      <vt:lpstr>Physician’s Role</vt:lpstr>
      <vt:lpstr>Provider Training</vt:lpstr>
      <vt:lpstr>SHA Attestation</vt:lpstr>
      <vt:lpstr>SHA Resources on the  PHC Website</vt:lpstr>
      <vt:lpstr>PowerPoint Presentation</vt:lpstr>
    </vt:vector>
  </TitlesOfParts>
  <Company>Partnership Healthplan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ABA / BHT Collaboration with PHC</dc:title>
  <dc:creator>Katherine Barresi</dc:creator>
  <cp:lastModifiedBy>Marian Harry</cp:lastModifiedBy>
  <cp:revision>145</cp:revision>
  <cp:lastPrinted>2016-03-16T22:18:55Z</cp:lastPrinted>
  <dcterms:created xsi:type="dcterms:W3CDTF">2015-09-15T15:32:14Z</dcterms:created>
  <dcterms:modified xsi:type="dcterms:W3CDTF">2016-07-15T23:11:16Z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0x0101009F688BB1DE11FB43AE1F38D4E956EA100079286C94D4DA2A4EB3035E7DA5B93892</vt:lpwstr>
  </property>
  <property fmtid="{D5CDD505-2E9C-101B-9397-08002B2CF9AE}" pid="3" name="Content Language">
    <vt:lpwstr>73;#English|8bdb4c98-cf76-453e-a330-e11679ea4fb9</vt:lpwstr>
  </property>
  <property fmtid="{D5CDD505-2E9C-101B-9397-08002B2CF9AE}" pid="5" name="Document_x0020_Type">
    <vt:lpwstr>206;#Education Material|855829f3-19ed-4557-8058-8f8c8daec1c3</vt:lpwstr>
  </property>
  <property fmtid="{D5CDD505-2E9C-101B-9397-08002B2CF9AE}" pid="6" name="Sub_x0020_Section">
    <vt:lpwstr>182;#Health Education|785279ed-8747-414c-bb47-5b62ec8d028d</vt:lpwstr>
  </property>
  <property fmtid="{D5CDD505-2E9C-101B-9397-08002B2CF9AE}" pid="7" name="Product Line">
    <vt:lpwstr>75;#Medi-Cal|daee2327-0f83-4e70-90ca-f2c6fe21bd30</vt:lpwstr>
  </property>
  <property fmtid="{D5CDD505-2E9C-101B-9397-08002B2CF9AE}" pid="9" name="Website Section">
    <vt:lpwstr>106;#Health Services|a7074310-07ae-440b-be17-719bb60c14cc</vt:lpwstr>
  </property>
  <property fmtid="{D5CDD505-2E9C-101B-9397-08002B2CF9AE}" pid="10" name="Sub Section">
    <vt:lpwstr>182</vt:lpwstr>
  </property>
  <property fmtid="{D5CDD505-2E9C-101B-9397-08002B2CF9AE}" pid="11" name="Document Type">
    <vt:lpwstr>206</vt:lpwstr>
  </property>
</Properties>
</file>